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4" r:id="rId2"/>
    <p:sldId id="265" r:id="rId3"/>
    <p:sldId id="285" r:id="rId4"/>
    <p:sldId id="276" r:id="rId5"/>
    <p:sldId id="257" r:id="rId6"/>
    <p:sldId id="263" r:id="rId7"/>
    <p:sldId id="258" r:id="rId8"/>
    <p:sldId id="259" r:id="rId9"/>
    <p:sldId id="260" r:id="rId10"/>
    <p:sldId id="286" r:id="rId11"/>
    <p:sldId id="273" r:id="rId12"/>
    <p:sldId id="270" r:id="rId13"/>
    <p:sldId id="284" r:id="rId14"/>
    <p:sldId id="280" r:id="rId15"/>
    <p:sldId id="278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607BF-BC1B-4211-AD4A-D7D22DA41038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5E4F2-10E3-475A-9D17-2EB9681FC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57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5E4F2-10E3-475A-9D17-2EB9681FC6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2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7FA5-1DFA-4140-B072-572508F6A459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8578-7F66-4540-891E-65901DEE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0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7FA5-1DFA-4140-B072-572508F6A459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8578-7F66-4540-891E-65901DEE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9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7FA5-1DFA-4140-B072-572508F6A459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8578-7F66-4540-891E-65901DEE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4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7FA5-1DFA-4140-B072-572508F6A459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8578-7F66-4540-891E-65901DEE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7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7FA5-1DFA-4140-B072-572508F6A459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8578-7F66-4540-891E-65901DEE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1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7FA5-1DFA-4140-B072-572508F6A459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8578-7F66-4540-891E-65901DEE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3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7FA5-1DFA-4140-B072-572508F6A459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8578-7F66-4540-891E-65901DEE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2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7FA5-1DFA-4140-B072-572508F6A459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8578-7F66-4540-891E-65901DEE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2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7FA5-1DFA-4140-B072-572508F6A459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8578-7F66-4540-891E-65901DEE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77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7FA5-1DFA-4140-B072-572508F6A459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8578-7F66-4540-891E-65901DEE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1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7FA5-1DFA-4140-B072-572508F6A459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8578-7F66-4540-891E-65901DEE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8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07FA5-1DFA-4140-B072-572508F6A459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E8578-7F66-4540-891E-65901DEE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990600"/>
          </a:xfrm>
        </p:spPr>
        <p:txBody>
          <a:bodyPr/>
          <a:lstStyle/>
          <a:p>
            <a:r>
              <a:rPr lang="en-US" dirty="0" smtClean="0"/>
              <a:t>The Miracle of Cover Crops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105400"/>
            <a:ext cx="64008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Maile Arnold</a:t>
            </a:r>
          </a:p>
          <a:p>
            <a:r>
              <a:rPr lang="en-US" sz="2400" dirty="0" smtClean="0"/>
              <a:t>November 2018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1722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6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en-US" dirty="0" smtClean="0"/>
              <a:t>Six Weeks Later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6034617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295400"/>
            <a:ext cx="8077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Plants Only Need Water Every 10 Days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39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Above the 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Plant’s leaves make sugars which feed the plant </a:t>
            </a:r>
          </a:p>
          <a:p>
            <a:r>
              <a:rPr lang="en-US" dirty="0" smtClean="0"/>
              <a:t>Plant’s leaves break up the impact of raindrops preventing soil compaction</a:t>
            </a:r>
          </a:p>
          <a:p>
            <a:r>
              <a:rPr lang="en-US" dirty="0"/>
              <a:t>Soluble nutrients accumulate in the </a:t>
            </a:r>
            <a:r>
              <a:rPr lang="en-US" dirty="0" smtClean="0"/>
              <a:t>biomass</a:t>
            </a:r>
          </a:p>
          <a:p>
            <a:r>
              <a:rPr lang="en-US" dirty="0" smtClean="0"/>
              <a:t>Flowers provide nectar and pollen to jump-start populations of pollinators and beneficial insects</a:t>
            </a:r>
          </a:p>
          <a:p>
            <a:r>
              <a:rPr lang="en-US" dirty="0" smtClean="0"/>
              <a:t>Tips and pods of peas and fava beans are edible</a:t>
            </a:r>
          </a:p>
          <a:p>
            <a:r>
              <a:rPr lang="en-US" dirty="0" smtClean="0"/>
              <a:t>Flowers are beautiful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/>
              <a:t>H</a:t>
            </a:r>
            <a:r>
              <a:rPr lang="en-US" dirty="0" smtClean="0"/>
              <a:t>appens Below the 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382000" cy="47545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Legumes </a:t>
            </a:r>
            <a:r>
              <a:rPr lang="en-US" dirty="0"/>
              <a:t>fix nitrogen as does </a:t>
            </a:r>
            <a:r>
              <a:rPr lang="en-US" dirty="0" err="1"/>
              <a:t>azotobacter</a:t>
            </a:r>
            <a:endParaRPr lang="en-US" dirty="0"/>
          </a:p>
          <a:p>
            <a:r>
              <a:rPr lang="en-US" dirty="0"/>
              <a:t>Sugar from roots feeds soil microbiota</a:t>
            </a:r>
          </a:p>
          <a:p>
            <a:r>
              <a:rPr lang="en-US" dirty="0" smtClean="0"/>
              <a:t>Microbiota in the soil create pore spaces in soil which store water</a:t>
            </a:r>
          </a:p>
          <a:p>
            <a:r>
              <a:rPr lang="en-US" dirty="0" smtClean="0"/>
              <a:t>Carbon is sequestered in the soil</a:t>
            </a:r>
          </a:p>
          <a:p>
            <a:r>
              <a:rPr lang="en-US" dirty="0"/>
              <a:t>Daikon’s large deep roots decay creating a channel for rain water to penetrate deeply into the </a:t>
            </a:r>
            <a:r>
              <a:rPr lang="en-US" dirty="0" smtClean="0"/>
              <a:t>soil</a:t>
            </a:r>
          </a:p>
          <a:p>
            <a:r>
              <a:rPr lang="en-US" dirty="0" err="1" smtClean="0"/>
              <a:t>Isothiocyanate</a:t>
            </a:r>
            <a:r>
              <a:rPr lang="en-US" dirty="0" smtClean="0"/>
              <a:t> from mustard kills harmful fungi and nematodes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1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Sequestration</a:t>
            </a:r>
            <a:endParaRPr lang="en-US" dirty="0"/>
          </a:p>
        </p:txBody>
      </p:sp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580072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6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6" t="23982" r="3740" b="15753"/>
          <a:stretch/>
        </p:blipFill>
        <p:spPr bwMode="auto">
          <a:xfrm>
            <a:off x="-196442" y="1600200"/>
            <a:ext cx="9201832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Sequestration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5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Microbiota </a:t>
            </a:r>
            <a:r>
              <a:rPr lang="en-US" dirty="0" smtClean="0"/>
              <a:t>Create Pore 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Organic matter </a:t>
            </a:r>
            <a:r>
              <a:rPr lang="en-US" sz="3000" dirty="0" smtClean="0"/>
              <a:t>increases water </a:t>
            </a:r>
            <a:r>
              <a:rPr lang="en-US" sz="3000" dirty="0"/>
              <a:t>holding capacity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784040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88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Cover Crops Can Be Beautiful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73456"/>
            <a:ext cx="2184148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8"/>
          <a:stretch/>
        </p:blipFill>
        <p:spPr bwMode="auto">
          <a:xfrm>
            <a:off x="838200" y="4239057"/>
            <a:ext cx="1790700" cy="244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17498"/>
            <a:ext cx="2743200" cy="205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Image result for buckwheat in blo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39741"/>
            <a:ext cx="2362200" cy="301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7" descr="Related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1447800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4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48600" cy="4525963"/>
          </a:xfrm>
        </p:spPr>
        <p:txBody>
          <a:bodyPr/>
          <a:lstStyle/>
          <a:p>
            <a:r>
              <a:rPr lang="en-US" dirty="0" smtClean="0"/>
              <a:t>What are Cover Crops</a:t>
            </a:r>
          </a:p>
          <a:p>
            <a:r>
              <a:rPr lang="en-US" dirty="0" smtClean="0"/>
              <a:t>When are they planted</a:t>
            </a:r>
          </a:p>
          <a:p>
            <a:r>
              <a:rPr lang="en-US" dirty="0" smtClean="0"/>
              <a:t>When are they cut down</a:t>
            </a:r>
          </a:p>
          <a:p>
            <a:r>
              <a:rPr lang="en-US" dirty="0" smtClean="0"/>
              <a:t>What </a:t>
            </a:r>
            <a:r>
              <a:rPr lang="en-US" dirty="0"/>
              <a:t>are </a:t>
            </a:r>
            <a:r>
              <a:rPr lang="en-US" dirty="0" smtClean="0"/>
              <a:t>the results and benefits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1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Are Warming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1" r="1538" b="-1"/>
          <a:stretch/>
        </p:blipFill>
        <p:spPr bwMode="auto">
          <a:xfrm>
            <a:off x="80187" y="1504864"/>
            <a:ext cx="8983625" cy="471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62484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3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Plant Cover Crop Seeds</a:t>
            </a:r>
            <a:br>
              <a:rPr lang="en-US" dirty="0" smtClean="0"/>
            </a:br>
            <a:r>
              <a:rPr lang="en-US" sz="3600" dirty="0" smtClean="0"/>
              <a:t>when soil is bare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458200" cy="4572000"/>
          </a:xfrm>
        </p:spPr>
        <p:txBody>
          <a:bodyPr/>
          <a:lstStyle/>
          <a:p>
            <a:r>
              <a:rPr lang="en-US" b="1" dirty="0" smtClean="0"/>
              <a:t>Winter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Brassicas: mustard, daikon radish, rape</a:t>
            </a:r>
          </a:p>
          <a:p>
            <a:pPr lvl="1"/>
            <a:r>
              <a:rPr lang="en-US" dirty="0" smtClean="0"/>
              <a:t>Legumes: Bell &amp; fava beans, Vetch, Peas, clovers</a:t>
            </a:r>
          </a:p>
          <a:p>
            <a:pPr lvl="1"/>
            <a:r>
              <a:rPr lang="en-US" dirty="0" smtClean="0"/>
              <a:t>Grasses:  Annual rye, barley, triticale</a:t>
            </a:r>
          </a:p>
          <a:p>
            <a:r>
              <a:rPr lang="en-US" b="1" dirty="0" smtClean="0"/>
              <a:t>Summer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Buckwheat, Phacelia </a:t>
            </a:r>
            <a:r>
              <a:rPr lang="en-US" dirty="0" err="1" smtClean="0"/>
              <a:t>tanacetifolia</a:t>
            </a:r>
            <a:r>
              <a:rPr lang="en-US" dirty="0" smtClean="0"/>
              <a:t>, Queen Anne’s lace, Fennel, clovers, bishops’ weed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0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552575"/>
            <a:ext cx="2784954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Mixed Brassicas</a:t>
            </a:r>
            <a:endParaRPr lang="en-US" sz="3000" dirty="0"/>
          </a:p>
        </p:txBody>
      </p:sp>
      <p:pic>
        <p:nvPicPr>
          <p:cNvPr id="2050" name="Picture 2" descr="C:\Users\maile\Pictures\cover crop\blzlhioh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7"/>
          <a:stretch/>
        </p:blipFill>
        <p:spPr bwMode="auto">
          <a:xfrm>
            <a:off x="547029" y="2362200"/>
            <a:ext cx="786158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9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509" y="1752600"/>
            <a:ext cx="2182091" cy="762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Mustard</a:t>
            </a:r>
            <a:endParaRPr lang="en-US" sz="3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8"/>
          <a:stretch/>
        </p:blipFill>
        <p:spPr bwMode="auto">
          <a:xfrm>
            <a:off x="5562600" y="2435580"/>
            <a:ext cx="2819400" cy="421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Time to Cut Down</a:t>
            </a:r>
          </a:p>
          <a:p>
            <a:r>
              <a:rPr lang="en-US" sz="3500" dirty="0" smtClean="0"/>
              <a:t>at  50% bloom</a:t>
            </a:r>
            <a:endParaRPr lang="en-US" sz="3500" dirty="0"/>
          </a:p>
        </p:txBody>
      </p:sp>
      <p:sp>
        <p:nvSpPr>
          <p:cNvPr id="3" name="AutoShape 2" descr="Image result for mustard blo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"/>
          <a:stretch/>
        </p:blipFill>
        <p:spPr bwMode="auto">
          <a:xfrm>
            <a:off x="685800" y="2464155"/>
            <a:ext cx="3048000" cy="39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562600" y="1562100"/>
            <a:ext cx="2971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/>
              <a:t>Daikon Radish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883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 Cut 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r>
              <a:rPr lang="en-US" sz="3000" dirty="0" smtClean="0"/>
              <a:t>Cut with</a:t>
            </a:r>
          </a:p>
          <a:p>
            <a:pPr lvl="1"/>
            <a:r>
              <a:rPr lang="en-US" sz="2400" dirty="0" smtClean="0"/>
              <a:t>Weed eater</a:t>
            </a:r>
          </a:p>
          <a:p>
            <a:pPr lvl="1"/>
            <a:r>
              <a:rPr lang="en-US" sz="2400" dirty="0" smtClean="0"/>
              <a:t>Scythe</a:t>
            </a:r>
          </a:p>
          <a:p>
            <a:pPr lvl="1"/>
            <a:r>
              <a:rPr lang="en-US" sz="2400" dirty="0" smtClean="0"/>
              <a:t>High Wheel Mower</a:t>
            </a:r>
            <a:endParaRPr lang="en-US" sz="2400" dirty="0"/>
          </a:p>
        </p:txBody>
      </p:sp>
      <p:pic>
        <p:nvPicPr>
          <p:cNvPr id="3074" name="Picture 2" descr="C:\Users\maile\Pictures\cover crop\67eehr3i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3849663" cy="513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6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 Composting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48400" cy="45259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Cover with opaque</a:t>
            </a:r>
            <a:r>
              <a:rPr lang="en-US" sz="3000" dirty="0"/>
              <a:t> </a:t>
            </a:r>
            <a:r>
              <a:rPr lang="en-US" sz="3000" dirty="0" smtClean="0"/>
              <a:t>material such as:</a:t>
            </a:r>
          </a:p>
          <a:p>
            <a:pPr lvl="1"/>
            <a:r>
              <a:rPr lang="en-US" sz="2400" dirty="0" smtClean="0"/>
              <a:t>Tarp</a:t>
            </a:r>
          </a:p>
          <a:p>
            <a:pPr lvl="1"/>
            <a:r>
              <a:rPr lang="en-US" sz="2400" dirty="0" smtClean="0"/>
              <a:t>Weed control fabric</a:t>
            </a:r>
          </a:p>
          <a:p>
            <a:pPr lvl="1"/>
            <a:r>
              <a:rPr lang="en-US" sz="2400" dirty="0" smtClean="0"/>
              <a:t>Plastic sheeting</a:t>
            </a:r>
          </a:p>
          <a:p>
            <a:pPr lvl="1"/>
            <a:r>
              <a:rPr lang="en-US" sz="2400" dirty="0" smtClean="0"/>
              <a:t>Cardboard</a:t>
            </a:r>
          </a:p>
          <a:p>
            <a:r>
              <a:rPr lang="en-US" sz="3000" dirty="0" smtClean="0"/>
              <a:t>Maintain cover </a:t>
            </a:r>
          </a:p>
          <a:p>
            <a:pPr lvl="1"/>
            <a:r>
              <a:rPr lang="en-US" sz="2400" dirty="0" smtClean="0"/>
              <a:t>for 4-6 weeks</a:t>
            </a:r>
          </a:p>
        </p:txBody>
      </p:sp>
      <p:pic>
        <p:nvPicPr>
          <p:cNvPr id="4098" name="Picture 2" descr="C:\Users\maile\Pictures\cover crop\sy05we3q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" r="3673" b="38200"/>
          <a:stretch/>
        </p:blipFill>
        <p:spPr bwMode="auto">
          <a:xfrm>
            <a:off x="4095750" y="2362200"/>
            <a:ext cx="469167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6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Five Weeks Later </a:t>
            </a:r>
            <a:br>
              <a:rPr lang="en-US" dirty="0" smtClean="0"/>
            </a:br>
            <a:r>
              <a:rPr lang="en-US" dirty="0" smtClean="0"/>
              <a:t>We Are Ready To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600200"/>
            <a:ext cx="4648200" cy="5334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i="1" dirty="0" smtClean="0"/>
              <a:t>Remove Opaque Material</a:t>
            </a:r>
            <a:endParaRPr lang="en-US" sz="3000" i="1" dirty="0"/>
          </a:p>
        </p:txBody>
      </p:sp>
      <p:pic>
        <p:nvPicPr>
          <p:cNvPr id="5122" name="Picture 2" descr="C:\Users\maile\Pictures\cover crop\kwd67q5x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1"/>
            <a:ext cx="8839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8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286</Words>
  <Application>Microsoft Office PowerPoint</Application>
  <PresentationFormat>On-screen Show (4:3)</PresentationFormat>
  <Paragraphs>59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The Miracle of Cover Crops</vt:lpstr>
      <vt:lpstr>Overview</vt:lpstr>
      <vt:lpstr>Why We Are Warming</vt:lpstr>
      <vt:lpstr>Plant Cover Crop Seeds when soil is bare</vt:lpstr>
      <vt:lpstr>Cover Crop</vt:lpstr>
      <vt:lpstr>Mustard</vt:lpstr>
      <vt:lpstr>Cover Crop Cut Down</vt:lpstr>
      <vt:lpstr>Cover Crop Composting</vt:lpstr>
      <vt:lpstr>Five Weeks Later  We Are Ready To Plant</vt:lpstr>
      <vt:lpstr>Six Weeks Later</vt:lpstr>
      <vt:lpstr>What Happens Above the Soil</vt:lpstr>
      <vt:lpstr>What Happens Below the Soil</vt:lpstr>
      <vt:lpstr>Carbon Sequestration</vt:lpstr>
      <vt:lpstr>Carbon Sequestration</vt:lpstr>
      <vt:lpstr>Microbiota Create Pore Spaces</vt:lpstr>
      <vt:lpstr>Cover Crops Can Be Beautiful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Crop</dc:title>
  <dc:creator>maile</dc:creator>
  <cp:lastModifiedBy>maile</cp:lastModifiedBy>
  <cp:revision>71</cp:revision>
  <dcterms:created xsi:type="dcterms:W3CDTF">2018-10-13T22:42:57Z</dcterms:created>
  <dcterms:modified xsi:type="dcterms:W3CDTF">2019-01-25T16:55:03Z</dcterms:modified>
</cp:coreProperties>
</file>